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572e11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e572e11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572e11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e572e11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e572e11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e572e11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e5899f2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e5899f2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e572e110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e572e110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e572e11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e572e11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e5899f2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e5899f2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8b0e8f8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88b0e8f8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572e11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572e11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88b0e8f8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88b0e8f8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88b0e8f8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88b0e8f8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e572e1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e572e1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e572e11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e572e11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e572e110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e572e110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e572e110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e572e110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Induced expression of FLIC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non-motile bacteria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Harper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Jones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50" y="301475"/>
            <a:ext cx="3185250" cy="3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 Digest &amp; Ligation</a:t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150" y="1244650"/>
            <a:ext cx="2233701" cy="3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/>
          <p:nvPr/>
        </p:nvSpPr>
        <p:spPr>
          <a:xfrm>
            <a:off x="3211900" y="1931600"/>
            <a:ext cx="2233800" cy="2020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</a:t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200" y="2202900"/>
            <a:ext cx="26765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 rotWithShape="1">
          <a:blip r:embed="rId4">
            <a:alphaModFix/>
          </a:blip>
          <a:srcRect b="34985" l="0" r="7149" t="12772"/>
          <a:stretch/>
        </p:blipFill>
        <p:spPr>
          <a:xfrm rot="-5400000">
            <a:off x="656013" y="1932013"/>
            <a:ext cx="3052698" cy="22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5">
            <a:alphaModFix/>
          </a:blip>
          <a:srcRect b="25467" l="0" r="12434" t="0"/>
          <a:stretch/>
        </p:blipFill>
        <p:spPr>
          <a:xfrm rot="-5400000">
            <a:off x="3752177" y="1237623"/>
            <a:ext cx="2458202" cy="278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Digest</a:t>
            </a:r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 rotWithShape="1">
          <a:blip r:embed="rId3">
            <a:alphaModFix/>
          </a:blip>
          <a:srcRect b="39461" l="0" r="25423" t="9042"/>
          <a:stretch/>
        </p:blipFill>
        <p:spPr>
          <a:xfrm rot="-5400000">
            <a:off x="2889390" y="1382239"/>
            <a:ext cx="3698896" cy="34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/>
        </p:nvSpPr>
        <p:spPr>
          <a:xfrm>
            <a:off x="5320850" y="835225"/>
            <a:ext cx="37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Not very good but a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reasonable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explanation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and MW of flagellin	</a:t>
            </a:r>
            <a:endParaRPr/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500" y="1161750"/>
            <a:ext cx="3717300" cy="38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/>
          <p:nvPr/>
        </p:nvSpPr>
        <p:spPr>
          <a:xfrm>
            <a:off x="2354075" y="4764600"/>
            <a:ext cx="2015400" cy="193500"/>
          </a:xfrm>
          <a:prstGeom prst="rect">
            <a:avLst/>
          </a:prstGeom>
          <a:solidFill>
            <a:srgbClr val="FFFF00">
              <a:alpha val="53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Page Attempt 1</a:t>
            </a:r>
            <a:endParaRPr/>
          </a:p>
        </p:txBody>
      </p:sp>
      <p:pic>
        <p:nvPicPr>
          <p:cNvPr id="370" name="Google Shape;370;p26"/>
          <p:cNvPicPr preferRelativeResize="0"/>
          <p:nvPr/>
        </p:nvPicPr>
        <p:blipFill rotWithShape="1">
          <a:blip r:embed="rId3">
            <a:alphaModFix/>
          </a:blip>
          <a:srcRect b="32313" l="0" r="11637" t="11963"/>
          <a:stretch/>
        </p:blipFill>
        <p:spPr>
          <a:xfrm rot="10800000">
            <a:off x="709453" y="1597878"/>
            <a:ext cx="3326997" cy="279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 rotWithShape="1">
          <a:blip r:embed="rId4">
            <a:alphaModFix/>
          </a:blip>
          <a:srcRect b="34912" l="16608" r="7102" t="28271"/>
          <a:stretch/>
        </p:blipFill>
        <p:spPr>
          <a:xfrm rot="10800000">
            <a:off x="4638297" y="1620451"/>
            <a:ext cx="4197153" cy="27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6"/>
          <p:cNvSpPr txBox="1"/>
          <p:nvPr/>
        </p:nvSpPr>
        <p:spPr>
          <a:xfrm>
            <a:off x="2716875" y="1152850"/>
            <a:ext cx="35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 sad excuse for a gel but a great ladder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Page Attempt 2</a:t>
            </a:r>
            <a:endParaRPr/>
          </a:p>
        </p:txBody>
      </p: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75" y="1443925"/>
            <a:ext cx="4836115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650" y="1378575"/>
            <a:ext cx="547525" cy="3306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27"/>
          <p:cNvCxnSpPr/>
          <p:nvPr/>
        </p:nvCxnSpPr>
        <p:spPr>
          <a:xfrm>
            <a:off x="2797475" y="2442750"/>
            <a:ext cx="5804700" cy="4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7"/>
          <p:cNvSpPr txBox="1"/>
          <p:nvPr/>
        </p:nvSpPr>
        <p:spPr>
          <a:xfrm>
            <a:off x="1120475" y="2250675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Bovine Albumin (67 kd)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2" name="Google Shape;382;p27"/>
          <p:cNvCxnSpPr/>
          <p:nvPr/>
        </p:nvCxnSpPr>
        <p:spPr>
          <a:xfrm>
            <a:off x="2781350" y="2974850"/>
            <a:ext cx="5836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7"/>
          <p:cNvSpPr txBox="1"/>
          <p:nvPr/>
        </p:nvSpPr>
        <p:spPr>
          <a:xfrm>
            <a:off x="1434950" y="2805950"/>
            <a:ext cx="13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Oval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bumin (45 kd)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4" name="Google Shape;384;p27"/>
          <p:cNvCxnSpPr/>
          <p:nvPr/>
        </p:nvCxnSpPr>
        <p:spPr>
          <a:xfrm rot="10800000">
            <a:off x="2740900" y="2805700"/>
            <a:ext cx="2442900" cy="3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27"/>
          <p:cNvSpPr txBox="1"/>
          <p:nvPr/>
        </p:nvSpPr>
        <p:spPr>
          <a:xfrm>
            <a:off x="216450" y="2571750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Estimated 51.3 Kd (site of flagellin)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cxnSp>
        <p:nvCxnSpPr>
          <p:cNvPr id="386" name="Google Shape;386;p27"/>
          <p:cNvCxnSpPr/>
          <p:nvPr/>
        </p:nvCxnSpPr>
        <p:spPr>
          <a:xfrm flipH="1">
            <a:off x="6715525" y="2571750"/>
            <a:ext cx="580500" cy="266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27"/>
          <p:cNvCxnSpPr/>
          <p:nvPr/>
        </p:nvCxnSpPr>
        <p:spPr>
          <a:xfrm>
            <a:off x="4796850" y="2555625"/>
            <a:ext cx="395100" cy="25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27"/>
          <p:cNvSpPr txBox="1"/>
          <p:nvPr/>
        </p:nvSpPr>
        <p:spPr>
          <a:xfrm>
            <a:off x="5117550" y="928875"/>
            <a:ext cx="8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WT N. Subflava    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5836825" y="928875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Transformed N.  Subflava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do with more time and money</a:t>
            </a:r>
            <a:endParaRPr/>
          </a:p>
        </p:txBody>
      </p:sp>
      <p:sp>
        <p:nvSpPr>
          <p:cNvPr id="395" name="Google Shape;395;p28"/>
          <p:cNvSpPr txBox="1"/>
          <p:nvPr/>
        </p:nvSpPr>
        <p:spPr>
          <a:xfrm>
            <a:off x="1402775" y="2063850"/>
            <a:ext cx="608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Order anti-flagllar filament structural protein antibodies and perform a western blot to confirm the presence of the specific protein we desired.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Continue transforming the rest of the flagella genes into the bacterium and try to express fully functioning flagellum.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Perform a flagellar stain to allow flagellum to strut their stuff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Kill all remaining bacteria to prevent another pandemic...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Coli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13" y="1597875"/>
            <a:ext cx="73818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Neisseria Subflavia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838" y="1509175"/>
            <a:ext cx="4702325" cy="29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FLIC Gene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4700"/>
            <a:ext cx="8839203" cy="12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/>
          <p:nvPr/>
        </p:nvSpPr>
        <p:spPr>
          <a:xfrm>
            <a:off x="3652050" y="2402450"/>
            <a:ext cx="1467300" cy="225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FLIC Protein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flagellar filament structural protein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75" y="1597875"/>
            <a:ext cx="4314846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871" y="1913075"/>
            <a:ext cx="3602280" cy="286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Primers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1280325" y="1583750"/>
            <a:ext cx="353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Forward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A*</a:t>
            </a: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GAT CT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G ACC TGA CCC GAC TCC CA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BglII Restriction site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5014650" y="1583750"/>
            <a:ext cx="396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Reverse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GCC GTC AGT CTC AGT TAT C</a:t>
            </a: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AA GCT*T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HindIII</a:t>
            </a: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Restriction site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10542" l="12097" r="7361" t="6047"/>
          <a:stretch/>
        </p:blipFill>
        <p:spPr>
          <a:xfrm>
            <a:off x="3162075" y="2571750"/>
            <a:ext cx="2819850" cy="24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Waiting for Primers</a:t>
            </a:r>
            <a:endParaRPr/>
          </a:p>
        </p:txBody>
      </p:sp>
      <p:sp>
        <p:nvSpPr>
          <p:cNvPr id="319" name="Google Shape;319;p19"/>
          <p:cNvSpPr txBox="1"/>
          <p:nvPr/>
        </p:nvSpPr>
        <p:spPr>
          <a:xfrm>
            <a:off x="642950" y="1382300"/>
            <a:ext cx="61722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Things we could have done while waiting for primers…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Go to Hawaii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Watch all of the Harry Potter and Lord of the Rings movies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Invested time into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watching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march madness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Ordered primers and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received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them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Finished our project with week to spare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Done another IRP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Learned a new talent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Built a full size lego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millennium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falcon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PCR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 rotWithShape="1">
          <a:blip r:embed="rId3">
            <a:alphaModFix/>
          </a:blip>
          <a:srcRect b="41572" l="0" r="26416" t="14648"/>
          <a:stretch/>
        </p:blipFill>
        <p:spPr>
          <a:xfrm rot="-5400000">
            <a:off x="2534866" y="1038562"/>
            <a:ext cx="4257898" cy="337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 rotWithShape="1">
          <a:blip r:embed="rId4">
            <a:alphaModFix/>
          </a:blip>
          <a:srcRect b="38714" l="3601" r="4520" t="6804"/>
          <a:stretch/>
        </p:blipFill>
        <p:spPr>
          <a:xfrm rot="-5400000">
            <a:off x="6562387" y="1688965"/>
            <a:ext cx="2233148" cy="176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Nanodrop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 rotWithShape="1">
          <a:blip r:embed="rId3">
            <a:alphaModFix/>
          </a:blip>
          <a:srcRect b="39959" l="0" r="32768" t="9788"/>
          <a:stretch/>
        </p:blipFill>
        <p:spPr>
          <a:xfrm rot="-5400000">
            <a:off x="1470727" y="1778189"/>
            <a:ext cx="2666072" cy="26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4">
            <a:alphaModFix/>
          </a:blip>
          <a:srcRect b="37330" l="0" r="34045" t="11178"/>
          <a:stretch/>
        </p:blipFill>
        <p:spPr>
          <a:xfrm rot="-5400000">
            <a:off x="5326940" y="1724014"/>
            <a:ext cx="2656297" cy="27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/>
        </p:nvSpPr>
        <p:spPr>
          <a:xfrm>
            <a:off x="6010088" y="1197675"/>
            <a:ext cx="12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PCR Product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2298100" y="1197675"/>
            <a:ext cx="10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Plasmid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